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6858000" cy="9144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3A81"/>
    <a:srgbClr val="52D4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670" y="167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4" d="100"/>
          <a:sy n="64" d="100"/>
        </p:scale>
        <p:origin x="-31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3DCE7-827D-41B5-80C3-0FCB6A56BFC1}" type="datetimeFigureOut">
              <a:rPr lang="de-AT" smtClean="0"/>
              <a:t>13.03.2022</a:t>
            </a:fld>
            <a:endParaRPr lang="de-AT"/>
          </a:p>
        </p:txBody>
      </p:sp>
      <p:sp>
        <p:nvSpPr>
          <p:cNvPr id="4" name="Folienbildplatzhalt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85C35-DCEC-4514-875B-1435E5820721}" type="slidenum">
              <a:rPr lang="de-AT" smtClean="0"/>
              <a:t>‹Nr.›</a:t>
            </a:fld>
            <a:endParaRPr lang="de-AT"/>
          </a:p>
        </p:txBody>
      </p:sp>
    </p:spTree>
    <p:extLst>
      <p:ext uri="{BB962C8B-B14F-4D97-AF65-F5344CB8AC3E}">
        <p14:creationId xmlns:p14="http://schemas.microsoft.com/office/powerpoint/2010/main" val="59103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17CFEE90-F8E4-4085-BD97-BE8C77D09D4B}" type="datetimeFigureOut">
              <a:rPr lang="de-AT" smtClean="0"/>
              <a:t>13.03.2022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206113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17CFEE90-F8E4-4085-BD97-BE8C77D09D4B}" type="datetimeFigureOut">
              <a:rPr lang="de-AT" smtClean="0"/>
              <a:t>13.03.2022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206221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488951"/>
            <a:ext cx="1157288" cy="104013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257175" y="488951"/>
            <a:ext cx="3357563" cy="104013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17CFEE90-F8E4-4085-BD97-BE8C77D09D4B}" type="datetimeFigureOut">
              <a:rPr lang="de-AT" smtClean="0"/>
              <a:t>13.03.2022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1013984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17CFEE90-F8E4-4085-BD97-BE8C77D09D4B}" type="datetimeFigureOut">
              <a:rPr lang="de-AT" smtClean="0"/>
              <a:t>13.03.2022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17631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7CFEE90-F8E4-4085-BD97-BE8C77D09D4B}" type="datetimeFigureOut">
              <a:rPr lang="de-AT" smtClean="0"/>
              <a:t>13.03.2022</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341061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17CFEE90-F8E4-4085-BD97-BE8C77D09D4B}" type="datetimeFigureOut">
              <a:rPr lang="de-AT" smtClean="0"/>
              <a:t>13.03.2022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33707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17CFEE90-F8E4-4085-BD97-BE8C77D09D4B}" type="datetimeFigureOut">
              <a:rPr lang="de-AT" smtClean="0"/>
              <a:t>13.03.2022</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49047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17CFEE90-F8E4-4085-BD97-BE8C77D09D4B}" type="datetimeFigureOut">
              <a:rPr lang="de-AT" smtClean="0"/>
              <a:t>13.03.2022</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392615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7CFEE90-F8E4-4085-BD97-BE8C77D09D4B}" type="datetimeFigureOut">
              <a:rPr lang="de-AT" smtClean="0"/>
              <a:t>13.03.2022</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2442912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7CFEE90-F8E4-4085-BD97-BE8C77D09D4B}" type="datetimeFigureOut">
              <a:rPr lang="de-AT" smtClean="0"/>
              <a:t>13.03.2022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40294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7CFEE90-F8E4-4085-BD97-BE8C77D09D4B}" type="datetimeFigureOut">
              <a:rPr lang="de-AT" smtClean="0"/>
              <a:t>13.03.2022</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43E31FAF-51A7-4DD3-941E-E622B9496B89}" type="slidenum">
              <a:rPr lang="de-AT" smtClean="0"/>
              <a:t>‹Nr.›</a:t>
            </a:fld>
            <a:endParaRPr lang="de-AT"/>
          </a:p>
        </p:txBody>
      </p:sp>
    </p:spTree>
    <p:extLst>
      <p:ext uri="{BB962C8B-B14F-4D97-AF65-F5344CB8AC3E}">
        <p14:creationId xmlns:p14="http://schemas.microsoft.com/office/powerpoint/2010/main" val="400091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CFEE90-F8E4-4085-BD97-BE8C77D09D4B}" type="datetimeFigureOut">
              <a:rPr lang="de-AT" smtClean="0"/>
              <a:t>13.03.2022</a:t>
            </a:fld>
            <a:endParaRPr lang="de-AT"/>
          </a:p>
        </p:txBody>
      </p:sp>
      <p:sp>
        <p:nvSpPr>
          <p:cNvPr id="5" name="Fußzeilenplatzhalt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3E31FAF-51A7-4DD3-941E-E622B9496B89}" type="slidenum">
              <a:rPr lang="de-AT" smtClean="0"/>
              <a:t>‹Nr.›</a:t>
            </a:fld>
            <a:endParaRPr lang="de-AT"/>
          </a:p>
        </p:txBody>
      </p:sp>
    </p:spTree>
    <p:extLst>
      <p:ext uri="{BB962C8B-B14F-4D97-AF65-F5344CB8AC3E}">
        <p14:creationId xmlns:p14="http://schemas.microsoft.com/office/powerpoint/2010/main" val="51478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heidemarie-smolka.at/"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heidemarie-smolka.a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06876" y="107504"/>
            <a:ext cx="5829300" cy="720080"/>
          </a:xfrm>
        </p:spPr>
        <p:txBody>
          <a:bodyPr>
            <a:normAutofit fontScale="90000"/>
          </a:bodyPr>
          <a:lstStyle/>
          <a:p>
            <a:r>
              <a:rPr lang="de-AT" sz="2800" dirty="0" smtClean="0"/>
              <a:t>Dein persönlicher Mini-Glücks-Lehrgang</a:t>
            </a:r>
            <a:br>
              <a:rPr lang="de-AT" sz="2800" dirty="0" smtClean="0"/>
            </a:br>
            <a:r>
              <a:rPr lang="de-AT" sz="1800" dirty="0" smtClean="0"/>
              <a:t>Das Leben richtig gut meistern</a:t>
            </a:r>
            <a:r>
              <a:rPr lang="de-AT" dirty="0" smtClean="0"/>
              <a:t/>
            </a:r>
            <a:br>
              <a:rPr lang="de-AT" dirty="0" smtClean="0"/>
            </a:br>
            <a:endParaRPr lang="de-AT" sz="1800" dirty="0"/>
          </a:p>
        </p:txBody>
      </p:sp>
      <p:sp>
        <p:nvSpPr>
          <p:cNvPr id="3" name="Untertitel 2"/>
          <p:cNvSpPr>
            <a:spLocks noGrp="1"/>
          </p:cNvSpPr>
          <p:nvPr>
            <p:ph type="subTitle" idx="1"/>
          </p:nvPr>
        </p:nvSpPr>
        <p:spPr>
          <a:xfrm>
            <a:off x="294754" y="827584"/>
            <a:ext cx="6241422" cy="4176464"/>
          </a:xfrm>
        </p:spPr>
        <p:txBody>
          <a:bodyPr>
            <a:normAutofit/>
          </a:bodyPr>
          <a:lstStyle/>
          <a:p>
            <a:r>
              <a:rPr lang="de-AT" sz="1100" i="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Glück ist mehr, als die Abwesenheit von Unglück. Glück ist auch mehr, als nur Spaß und Vergnügen. Für mich bedeutet Glück die Fähigkeit, die Höhen und Tiefen des Lebens gelingend zu meistern. Es ist eine lebenslange Meisterschaft. </a:t>
            </a:r>
          </a:p>
          <a:p>
            <a:pPr algn="l"/>
            <a:endPar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endParaRPr>
          </a:p>
          <a:p>
            <a:pPr algn="l"/>
            <a:r>
              <a:rPr lang="de-AT" sz="1100" dirty="0">
                <a:solidFill>
                  <a:schemeClr val="tx1"/>
                </a:solidFill>
                <a:latin typeface="Garamond" panose="02020404030301010803" pitchFamily="18" charset="0"/>
              </a:rPr>
              <a:t>Ja, es ist gerade turbulent. Immer neue Herausforderungen rütteln an uns und es wird immer wichtiger, dass wir ganz bewusst dafür sorgen, in unserer Mitte zu bleiben.</a:t>
            </a:r>
          </a:p>
          <a:p>
            <a:pPr algn="l"/>
            <a:r>
              <a:rPr lang="de-AT" sz="1100" dirty="0">
                <a:solidFill>
                  <a:schemeClr val="tx1"/>
                </a:solidFill>
                <a:latin typeface="Garamond" panose="02020404030301010803" pitchFamily="18" charset="0"/>
              </a:rPr>
              <a:t>Ich bin unendlich dankbar, dass ich im Laufe meines beruflichen Werdegangs so hilfreiche Methoden kennen lernen durfte, die dabei helfen, in Balance zu bleiben.</a:t>
            </a:r>
          </a:p>
          <a:p>
            <a:pPr algn="l"/>
            <a:r>
              <a:rPr lang="de-AT" sz="1100" dirty="0">
                <a:solidFill>
                  <a:schemeClr val="tx1"/>
                </a:solidFill>
                <a:latin typeface="Garamond" panose="02020404030301010803" pitchFamily="18" charset="0"/>
              </a:rPr>
              <a:t>Die Positive Psychologie hat den Fokus darauf, die eigenen </a:t>
            </a:r>
            <a:r>
              <a:rPr lang="de-AT" sz="1100" b="1" dirty="0">
                <a:solidFill>
                  <a:schemeClr val="tx1"/>
                </a:solidFill>
                <a:latin typeface="Garamond" panose="02020404030301010803" pitchFamily="18" charset="0"/>
              </a:rPr>
              <a:t>Ressourcen zu stärken</a:t>
            </a:r>
            <a:r>
              <a:rPr lang="de-AT" sz="1100" dirty="0">
                <a:solidFill>
                  <a:schemeClr val="tx1"/>
                </a:solidFill>
                <a:latin typeface="Garamond" panose="02020404030301010803" pitchFamily="18" charset="0"/>
              </a:rPr>
              <a:t> und das innere Gleichgewicht zu bewahren. </a:t>
            </a:r>
            <a:r>
              <a:rPr lang="de-AT" sz="1100" dirty="0" smtClean="0">
                <a:solidFill>
                  <a:schemeClr val="tx1"/>
                </a:solidFill>
                <a:latin typeface="Garamond" panose="02020404030301010803" pitchFamily="18" charset="0"/>
              </a:rPr>
              <a:t>Wir </a:t>
            </a:r>
            <a:r>
              <a:rPr lang="de-AT" sz="1100" dirty="0">
                <a:solidFill>
                  <a:schemeClr val="tx1"/>
                </a:solidFill>
                <a:latin typeface="Garamond" panose="02020404030301010803" pitchFamily="18" charset="0"/>
              </a:rPr>
              <a:t>werden auch Erkenntnisse aus der Resilienz- und Weisheitsforschung einfließen lassen, um gut durch diese fordernde Zeit zu </a:t>
            </a:r>
            <a:r>
              <a:rPr lang="de-AT" sz="1100" dirty="0" smtClean="0">
                <a:solidFill>
                  <a:schemeClr val="tx1"/>
                </a:solidFill>
                <a:latin typeface="Garamond" panose="02020404030301010803" pitchFamily="18" charset="0"/>
              </a:rPr>
              <a:t>navigieren.</a:t>
            </a:r>
            <a:endParaRPr lang="de-AT" sz="1100" dirty="0">
              <a:solidFill>
                <a:schemeClr val="tx1"/>
              </a:solidFill>
              <a:latin typeface="Garamond" panose="02020404030301010803" pitchFamily="18" charset="0"/>
            </a:endParaRPr>
          </a:p>
          <a:p>
            <a:pPr algn="l"/>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Der Lehrgang richtet sich an Menschen, die etwas in ihrem Leben verändern wollen: nämlich gelassener, zufriedener und lebensfroher zu werden – eine lebensverändernde Investition..</a:t>
            </a:r>
          </a:p>
          <a:p>
            <a:pPr algn="l"/>
            <a:endPar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a:p>
            <a:pPr algn="l"/>
            <a:endPar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a:p>
            <a:pPr algn="l"/>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In </a:t>
            </a:r>
            <a:r>
              <a:rPr lang="de-AT" sz="1100" b="1" dirty="0">
                <a:solidFill>
                  <a:srgbClr val="D83A81"/>
                </a:solidFill>
                <a:latin typeface="Garamond" panose="02020404030301010803" pitchFamily="18" charset="0"/>
                <a:ea typeface="Open Sans" panose="020B0606030504020204" pitchFamily="34" charset="0"/>
                <a:cs typeface="Open Sans" panose="020B0606030504020204" pitchFamily="34" charset="0"/>
              </a:rPr>
              <a:t>8 Wochen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gibt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es: </a:t>
            </a:r>
            <a:endPar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endParaRPr>
          </a:p>
          <a:p>
            <a:pPr algn="l"/>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8 Einzel-Coachings (via Zoom oder live)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innerhalb von 12 Wochen.</a:t>
            </a:r>
            <a:endPar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endParaRPr>
          </a:p>
          <a:p>
            <a:pPr algn="l"/>
            <a:r>
              <a:rPr lang="de-AT" sz="1100" b="1" dirty="0">
                <a:solidFill>
                  <a:schemeClr val="tx1"/>
                </a:solidFill>
                <a:latin typeface="Garamond" panose="02020404030301010803" pitchFamily="18" charset="0"/>
                <a:ea typeface="Open Sans" panose="020B0606030504020204" pitchFamily="34" charset="0"/>
                <a:cs typeface="Open Sans" panose="020B0606030504020204" pitchFamily="34" charset="0"/>
              </a:rPr>
              <a:t>8 Gruppentreffen via </a:t>
            </a:r>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Zoom: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In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einer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Gruppe von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maximal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10 Personen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gibt es in diesen 8 Wochen jeden Mittwoch Abend ein Treffen via Zoom. Da gibt es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jeweils einen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inhaltlichen Input meinerseits zu diversen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Themen aus Glücks- und Weisheitsforschung </a:t>
            </a:r>
            <a:r>
              <a:rPr lang="de-AT" sz="1100" dirty="0">
                <a:solidFill>
                  <a:schemeClr val="tx1"/>
                </a:solidFill>
                <a:latin typeface="Garamond" panose="02020404030301010803" pitchFamily="18" charset="0"/>
                <a:ea typeface="Open Sans" panose="020B0606030504020204" pitchFamily="34" charset="0"/>
                <a:cs typeface="Open Sans" panose="020B0606030504020204" pitchFamily="34" charset="0"/>
              </a:rPr>
              <a:t>und dann einen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persönlichen Austausch. Diese Kombination aus Vorträgen, Austausch und Einzelsetting bietet dir in geballter Form die Möglichkeit deine Haltung und Einstellung zu verändern, Ressourcen zu stärken und Quellen der Unzufriedenheit zu entlarven.</a:t>
            </a:r>
            <a:endParaRPr lang="de-AT" sz="1100" dirty="0">
              <a:solidFill>
                <a:schemeClr val="tx1"/>
              </a:solidFill>
              <a:latin typeface="Garamond" panose="02020404030301010803" pitchFamily="18" charset="0"/>
            </a:endParaRPr>
          </a:p>
          <a:p>
            <a:endParaRPr lang="de-AT" sz="1100" dirty="0"/>
          </a:p>
        </p:txBody>
      </p:sp>
      <p:sp>
        <p:nvSpPr>
          <p:cNvPr id="6" name="Rechteck 5"/>
          <p:cNvSpPr/>
          <p:nvPr/>
        </p:nvSpPr>
        <p:spPr>
          <a:xfrm>
            <a:off x="-387424" y="-756592"/>
            <a:ext cx="7776864" cy="7565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accent1">
                  <a:lumMod val="40000"/>
                  <a:lumOff val="60000"/>
                </a:schemeClr>
              </a:solidFill>
            </a:endParaRPr>
          </a:p>
        </p:txBody>
      </p:sp>
      <p:sp>
        <p:nvSpPr>
          <p:cNvPr id="7" name="Rechteck 6"/>
          <p:cNvSpPr/>
          <p:nvPr/>
        </p:nvSpPr>
        <p:spPr>
          <a:xfrm>
            <a:off x="-387424" y="8388424"/>
            <a:ext cx="7632848" cy="108012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accent1">
                  <a:lumMod val="40000"/>
                  <a:lumOff val="60000"/>
                </a:schemeClr>
              </a:solidFill>
            </a:endParaRPr>
          </a:p>
        </p:txBody>
      </p:sp>
      <p:sp>
        <p:nvSpPr>
          <p:cNvPr id="8" name="Abgerundetes Rechteck 7"/>
          <p:cNvSpPr/>
          <p:nvPr/>
        </p:nvSpPr>
        <p:spPr>
          <a:xfrm>
            <a:off x="390600" y="4813548"/>
            <a:ext cx="5976664" cy="1820982"/>
          </a:xfrm>
          <a:prstGeom prst="roundRect">
            <a:avLst/>
          </a:prstGeom>
          <a:no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Textfeld 8"/>
          <p:cNvSpPr txBox="1"/>
          <p:nvPr/>
        </p:nvSpPr>
        <p:spPr>
          <a:xfrm>
            <a:off x="476672" y="4650636"/>
            <a:ext cx="5760640" cy="2308324"/>
          </a:xfrm>
          <a:prstGeom prst="rect">
            <a:avLst/>
          </a:prstGeom>
          <a:noFill/>
          <a:ln>
            <a:noFill/>
          </a:ln>
        </p:spPr>
        <p:txBody>
          <a:bodyPr wrap="square" rtlCol="0">
            <a:spAutoFit/>
          </a:bodyPr>
          <a:lstStyle/>
          <a:p>
            <a:endParaRPr lang="de-AT" sz="800" b="1" dirty="0">
              <a:latin typeface="Open Sans" panose="020B0606030504020204" pitchFamily="34" charset="0"/>
              <a:ea typeface="Open Sans" panose="020B0606030504020204" pitchFamily="34" charset="0"/>
              <a:cs typeface="Open Sans" panose="020B0606030504020204" pitchFamily="34" charset="0"/>
            </a:endParaRPr>
          </a:p>
          <a:p>
            <a:endParaRPr lang="de-AT" sz="8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r>
              <a:rPr lang="de-AT" sz="12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Termine &amp; Inhalte - </a:t>
            </a:r>
            <a:r>
              <a:rPr lang="de-AT" sz="1000" b="1" dirty="0" smtClean="0">
                <a:latin typeface="Garamond" panose="02020404030301010803" pitchFamily="18" charset="0"/>
                <a:ea typeface="Open Sans" panose="020B0606030504020204" pitchFamily="34" charset="0"/>
                <a:cs typeface="Open Sans" panose="020B0606030504020204" pitchFamily="34" charset="0"/>
              </a:rPr>
              <a:t>i</a:t>
            </a:r>
            <a:r>
              <a:rPr lang="de-AT" sz="10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mmer mittwochs 18h-20h</a:t>
            </a:r>
          </a:p>
          <a:p>
            <a:pPr algn="ctr"/>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16. März: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Positive Psychologie. Was ist </a:t>
            </a:r>
            <a:r>
              <a:rPr lang="de-AT" sz="1100" dirty="0" smtClean="0">
                <a:latin typeface="Garamond" panose="02020404030301010803" pitchFamily="18" charset="0"/>
                <a:ea typeface="Open Sans" panose="020B0606030504020204" pitchFamily="34" charset="0"/>
                <a:cs typeface="Open Sans" panose="020B0606030504020204" pitchFamily="34" charset="0"/>
              </a:rPr>
              <a:t>Glück? Was sind aktuell meine persönlichen Glückszutaten</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a:t>
            </a:r>
          </a:p>
          <a:p>
            <a:pPr algn="ctr"/>
            <a:r>
              <a:rPr lang="de-AT" sz="1100" b="1" dirty="0" smtClean="0">
                <a:latin typeface="Garamond" panose="02020404030301010803" pitchFamily="18" charset="0"/>
                <a:ea typeface="Open Sans" panose="020B0606030504020204" pitchFamily="34" charset="0"/>
                <a:cs typeface="Open Sans" panose="020B0606030504020204" pitchFamily="34" charset="0"/>
              </a:rPr>
              <a:t>23. März: </a:t>
            </a:r>
            <a:r>
              <a:rPr lang="de-AT" sz="1100" dirty="0" smtClean="0">
                <a:latin typeface="Garamond" panose="02020404030301010803" pitchFamily="18" charset="0"/>
                <a:ea typeface="Open Sans" panose="020B0606030504020204" pitchFamily="34" charset="0"/>
                <a:cs typeface="Open Sans" panose="020B0606030504020204" pitchFamily="34" charset="0"/>
              </a:rPr>
              <a:t>Resilienz - </a:t>
            </a:r>
            <a:r>
              <a:rPr lang="de-AT" sz="1100" dirty="0">
                <a:latin typeface="Garamond" panose="02020404030301010803" pitchFamily="18" charset="0"/>
                <a:ea typeface="Open Sans" panose="020B0606030504020204" pitchFamily="34" charset="0"/>
                <a:cs typeface="Open Sans" panose="020B0606030504020204" pitchFamily="34" charset="0"/>
              </a:rPr>
              <a:t>die psychische Widerstandskraft stärken.</a:t>
            </a:r>
          </a:p>
          <a:p>
            <a:pPr algn="ctr"/>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30. März: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Was sind meine persönlichen Spielverderber des Glücks? Wo gibt es Veränderungsbedarf?</a:t>
            </a:r>
          </a:p>
          <a:p>
            <a:pPr algn="ctr"/>
            <a:r>
              <a:rPr lang="de-AT" sz="1100" b="1" dirty="0" smtClean="0">
                <a:latin typeface="Garamond" panose="02020404030301010803" pitchFamily="18" charset="0"/>
                <a:ea typeface="Open Sans" panose="020B0606030504020204" pitchFamily="34" charset="0"/>
                <a:cs typeface="Open Sans" panose="020B0606030504020204" pitchFamily="34" charset="0"/>
              </a:rPr>
              <a:t>6. April: </a:t>
            </a:r>
            <a:r>
              <a:rPr lang="de-AT" sz="1100" dirty="0" smtClean="0">
                <a:latin typeface="Garamond" panose="02020404030301010803" pitchFamily="18" charset="0"/>
                <a:ea typeface="Open Sans" panose="020B0606030504020204" pitchFamily="34" charset="0"/>
                <a:cs typeface="Open Sans" panose="020B0606030504020204" pitchFamily="34" charset="0"/>
              </a:rPr>
              <a:t>Weisheitsforschung – Was wir von Weisen lernen können.</a:t>
            </a:r>
          </a:p>
          <a:p>
            <a:pPr algn="ctr"/>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13. April: </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Die </a:t>
            </a:r>
            <a:r>
              <a:rPr lang="de-AT" sz="1100" dirty="0" smtClean="0">
                <a:latin typeface="Garamond" panose="02020404030301010803" pitchFamily="18" charset="0"/>
                <a:ea typeface="Open Sans" panose="020B0606030504020204" pitchFamily="34" charset="0"/>
                <a:cs typeface="Open Sans" panose="020B0606030504020204" pitchFamily="34" charset="0"/>
              </a:rPr>
              <a:t>eigene</a:t>
            </a:r>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 Mitte stärken, meine Ressourcen,  Selbstfürsorge.</a:t>
            </a:r>
          </a:p>
          <a:p>
            <a:pPr algn="ctr"/>
            <a:r>
              <a:rPr lang="de-AT" sz="1100" b="1" dirty="0" smtClean="0">
                <a:latin typeface="Garamond" panose="02020404030301010803" pitchFamily="18" charset="0"/>
                <a:ea typeface="Open Sans" panose="020B0606030504020204" pitchFamily="34" charset="0"/>
                <a:cs typeface="Open Sans" panose="020B0606030504020204" pitchFamily="34" charset="0"/>
              </a:rPr>
              <a:t>20. April: </a:t>
            </a:r>
            <a:r>
              <a:rPr lang="de-AT" sz="1100" dirty="0" smtClean="0">
                <a:latin typeface="Garamond" panose="02020404030301010803" pitchFamily="18" charset="0"/>
                <a:ea typeface="Open Sans" panose="020B0606030504020204" pitchFamily="34" charset="0"/>
                <a:cs typeface="Open Sans" panose="020B0606030504020204" pitchFamily="34" charset="0"/>
              </a:rPr>
              <a:t>Humor und Leichtigkeit. Was bringt mir Lebensfreude?</a:t>
            </a:r>
          </a:p>
          <a:p>
            <a:pPr algn="ctr"/>
            <a:r>
              <a:rPr lang="de-AT" sz="11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27. April: </a:t>
            </a:r>
            <a:r>
              <a:rPr lang="de-AT" sz="1100" dirty="0">
                <a:latin typeface="Garamond" panose="02020404030301010803" pitchFamily="18" charset="0"/>
                <a:ea typeface="Open Sans" panose="020B0606030504020204" pitchFamily="34" charset="0"/>
                <a:cs typeface="Open Sans" panose="020B0606030504020204" pitchFamily="34" charset="0"/>
              </a:rPr>
              <a:t>Werte und Priorisierung. Worauf es wirklich ankommt. </a:t>
            </a:r>
            <a:endParaRPr lang="de-AT" sz="1100" dirty="0" smtClean="0">
              <a:latin typeface="Garamond" panose="02020404030301010803" pitchFamily="18" charset="0"/>
              <a:ea typeface="Open Sans" panose="020B0606030504020204" pitchFamily="34" charset="0"/>
              <a:cs typeface="Open Sans" panose="020B0606030504020204" pitchFamily="34" charset="0"/>
            </a:endParaRPr>
          </a:p>
          <a:p>
            <a:pPr algn="ctr"/>
            <a:r>
              <a:rPr lang="de-AT" sz="1100" b="1" dirty="0" smtClean="0">
                <a:latin typeface="Garamond" panose="02020404030301010803" pitchFamily="18" charset="0"/>
                <a:ea typeface="Open Sans" panose="020B0606030504020204" pitchFamily="34" charset="0"/>
                <a:cs typeface="Open Sans" panose="020B0606030504020204" pitchFamily="34" charset="0"/>
              </a:rPr>
              <a:t>4. Mai: </a:t>
            </a:r>
            <a:r>
              <a:rPr lang="de-AT" sz="1100" dirty="0" smtClean="0">
                <a:latin typeface="Garamond" panose="02020404030301010803" pitchFamily="18" charset="0"/>
                <a:ea typeface="Open Sans" panose="020B0606030504020204" pitchFamily="34" charset="0"/>
                <a:cs typeface="Open Sans" panose="020B0606030504020204" pitchFamily="34" charset="0"/>
              </a:rPr>
              <a:t>Zusammenschau und Transfer.</a:t>
            </a:r>
            <a:endPar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a:p>
            <a:endParaRPr lang="de-AT" sz="1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de-AT" sz="1000" dirty="0"/>
          </a:p>
          <a:p>
            <a:endParaRPr lang="de-AT" sz="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feld 12"/>
          <p:cNvSpPr txBox="1"/>
          <p:nvPr/>
        </p:nvSpPr>
        <p:spPr>
          <a:xfrm>
            <a:off x="321824" y="8489213"/>
            <a:ext cx="6214352" cy="553998"/>
          </a:xfrm>
          <a:prstGeom prst="rect">
            <a:avLst/>
          </a:prstGeom>
          <a:noFill/>
          <a:ln>
            <a:noFill/>
          </a:ln>
        </p:spPr>
        <p:txBody>
          <a:bodyPr wrap="square" rtlCol="0">
            <a:spAutoFit/>
          </a:bodyPr>
          <a:lstStyle/>
          <a:p>
            <a:pPr algn="ctr"/>
            <a:r>
              <a:rPr lang="de-AT" sz="1000" dirty="0" smtClean="0">
                <a:latin typeface="Garamond" panose="02020404030301010803" pitchFamily="18" charset="0"/>
              </a:rPr>
              <a:t>Wenn du noch Fragen hast oder mich vorab kennen lernen möchtest können wir gerne ein unverbindliches Telefonat oder Zoom-Gespräch vereinbaren. Schreibe mir gerne: </a:t>
            </a:r>
            <a:r>
              <a:rPr lang="de-AT" sz="1000" b="1" u="sng" dirty="0" smtClean="0">
                <a:solidFill>
                  <a:srgbClr val="D83A81"/>
                </a:solidFill>
                <a:latin typeface="Garamond" panose="02020404030301010803" pitchFamily="18" charset="0"/>
              </a:rPr>
              <a:t>glueck@heidemarie-smolka.at</a:t>
            </a:r>
          </a:p>
          <a:p>
            <a:pPr algn="ctr"/>
            <a:r>
              <a:rPr lang="de-AT" sz="10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hlinkClick r:id="rId2"/>
              </a:rPr>
              <a:t>www.heidemarie-smolka.at</a:t>
            </a:r>
            <a:r>
              <a:rPr lang="de-AT" sz="10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  +43 676 4456756</a:t>
            </a:r>
            <a:endParaRPr lang="de-AT" sz="8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p:txBody>
      </p:sp>
      <p:pic>
        <p:nvPicPr>
          <p:cNvPr id="14" name="Picture 8" descr="C:\Users\Heidi\Dropbox\Kamera-Uploads\IMG_418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672" y="6769902"/>
            <a:ext cx="2003663" cy="145267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371" y="6759887"/>
            <a:ext cx="1493577" cy="1452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02095" y="6768231"/>
            <a:ext cx="2191462" cy="1444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bgerundetes Rechteck 11"/>
          <p:cNvSpPr/>
          <p:nvPr/>
        </p:nvSpPr>
        <p:spPr>
          <a:xfrm>
            <a:off x="4653136" y="3059832"/>
            <a:ext cx="1808212" cy="720081"/>
          </a:xfrm>
          <a:prstGeom prst="roundRect">
            <a:avLst>
              <a:gd name="adj" fmla="val 19842"/>
            </a:avLst>
          </a:prstGeom>
          <a:no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 name="Textfeld 4"/>
          <p:cNvSpPr txBox="1"/>
          <p:nvPr/>
        </p:nvSpPr>
        <p:spPr>
          <a:xfrm>
            <a:off x="4653136" y="3131331"/>
            <a:ext cx="1808212" cy="577081"/>
          </a:xfrm>
          <a:prstGeom prst="rect">
            <a:avLst/>
          </a:prstGeom>
          <a:noFill/>
        </p:spPr>
        <p:txBody>
          <a:bodyPr wrap="square" rtlCol="0">
            <a:spAutoFit/>
          </a:bodyPr>
          <a:lstStyle/>
          <a:p>
            <a:r>
              <a:rPr lang="de-AT" sz="1050" b="1" dirty="0" smtClean="0">
                <a:solidFill>
                  <a:srgbClr val="D83A81"/>
                </a:solidFill>
              </a:rPr>
              <a:t>Auch möglich: </a:t>
            </a:r>
          </a:p>
          <a:p>
            <a:r>
              <a:rPr lang="de-AT" sz="1050" b="1" dirty="0" smtClean="0">
                <a:solidFill>
                  <a:srgbClr val="D83A81"/>
                </a:solidFill>
              </a:rPr>
              <a:t>Du kannst auch nur die acht  Zoom-Sessions buchen!!!</a:t>
            </a:r>
            <a:endParaRPr lang="de-AT" sz="1050" b="1" dirty="0">
              <a:solidFill>
                <a:srgbClr val="D83A81"/>
              </a:solidFill>
            </a:endParaRPr>
          </a:p>
        </p:txBody>
      </p:sp>
    </p:spTree>
    <p:extLst>
      <p:ext uri="{BB962C8B-B14F-4D97-AF65-F5344CB8AC3E}">
        <p14:creationId xmlns:p14="http://schemas.microsoft.com/office/powerpoint/2010/main" val="3472484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1824" y="416536"/>
            <a:ext cx="6203892" cy="1080120"/>
          </a:xfrm>
        </p:spPr>
        <p:txBody>
          <a:bodyPr>
            <a:normAutofit/>
          </a:bodyPr>
          <a:lstStyle/>
          <a:p>
            <a:r>
              <a:rPr lang="de-AT" sz="2800" dirty="0" smtClean="0"/>
              <a:t>Dein persönlicher Mini-Glücks-Lehrgang</a:t>
            </a:r>
            <a:endParaRPr lang="de-AT" sz="2800" dirty="0"/>
          </a:p>
        </p:txBody>
      </p:sp>
      <p:sp>
        <p:nvSpPr>
          <p:cNvPr id="3" name="Untertitel 2"/>
          <p:cNvSpPr>
            <a:spLocks noGrp="1"/>
          </p:cNvSpPr>
          <p:nvPr>
            <p:ph type="subTitle" idx="1"/>
          </p:nvPr>
        </p:nvSpPr>
        <p:spPr>
          <a:xfrm>
            <a:off x="321824" y="1306474"/>
            <a:ext cx="6214352" cy="5065725"/>
          </a:xfrm>
        </p:spPr>
        <p:txBody>
          <a:bodyPr>
            <a:normAutofit fontScale="92500" lnSpcReduction="10000"/>
          </a:bodyPr>
          <a:lstStyle/>
          <a:p>
            <a:pPr algn="l"/>
            <a:r>
              <a:rPr lang="de-AT" sz="1100" dirty="0">
                <a:solidFill>
                  <a:schemeClr val="tx1"/>
                </a:solidFill>
                <a:latin typeface="Garamond" panose="02020404030301010803" pitchFamily="18" charset="0"/>
              </a:rPr>
              <a:t> </a:t>
            </a:r>
          </a:p>
          <a:p>
            <a:pPr algn="l"/>
            <a:r>
              <a:rPr lang="de-AT" sz="1300" i="1" dirty="0" smtClean="0">
                <a:solidFill>
                  <a:schemeClr val="tx1"/>
                </a:solidFill>
                <a:latin typeface="Garamond" panose="02020404030301010803" pitchFamily="18" charset="0"/>
              </a:rPr>
              <a:t>Diese Zeit ist sehr besonders. Sie </a:t>
            </a:r>
            <a:r>
              <a:rPr lang="de-AT" sz="1300" i="1" smtClean="0">
                <a:solidFill>
                  <a:schemeClr val="tx1"/>
                </a:solidFill>
                <a:latin typeface="Garamond" panose="02020404030301010803" pitchFamily="18" charset="0"/>
              </a:rPr>
              <a:t>bietet jedoch </a:t>
            </a:r>
            <a:r>
              <a:rPr lang="de-AT" sz="1300" i="1" dirty="0" smtClean="0">
                <a:solidFill>
                  <a:schemeClr val="tx1"/>
                </a:solidFill>
                <a:latin typeface="Garamond" panose="02020404030301010803" pitchFamily="18" charset="0"/>
              </a:rPr>
              <a:t>auch die Möglichkeit zu wachsen. Es ist mir ein großes Anliegen anderen Menschen dabei zur Seite zu stehen - dabei zu reflektieren, zu betrachten, zu überdenken, zu erfühlen, was es jetzt gerade braucht, was jetzt anders werden darf. </a:t>
            </a:r>
          </a:p>
          <a:p>
            <a:pPr algn="l"/>
            <a:endParaRPr lang="de-AT" sz="1300" i="1" dirty="0" smtClean="0">
              <a:solidFill>
                <a:schemeClr val="tx1"/>
              </a:solidFill>
              <a:latin typeface="Garamond" panose="02020404030301010803" pitchFamily="18" charset="0"/>
            </a:endParaRPr>
          </a:p>
          <a:p>
            <a:pPr algn="l"/>
            <a:r>
              <a:rPr lang="de-AT" sz="1300" dirty="0" smtClean="0">
                <a:solidFill>
                  <a:schemeClr val="tx1"/>
                </a:solidFill>
                <a:latin typeface="Garamond" panose="02020404030301010803" pitchFamily="18" charset="0"/>
              </a:rPr>
              <a:t>Es liegen zwei </a:t>
            </a:r>
            <a:r>
              <a:rPr lang="de-AT" sz="1300" dirty="0">
                <a:solidFill>
                  <a:schemeClr val="tx1"/>
                </a:solidFill>
                <a:latin typeface="Garamond" panose="02020404030301010803" pitchFamily="18" charset="0"/>
              </a:rPr>
              <a:t>sehr besondere Jahre </a:t>
            </a:r>
            <a:r>
              <a:rPr lang="de-AT" sz="1300" dirty="0" smtClean="0">
                <a:solidFill>
                  <a:schemeClr val="tx1"/>
                </a:solidFill>
                <a:latin typeface="Garamond" panose="02020404030301010803" pitchFamily="18" charset="0"/>
              </a:rPr>
              <a:t>hinter uns und was vor uns liegt scheint auch von Unsicherheiten geprägt zu sein. Krisen bieten jedenfalls auch eine Chance, </a:t>
            </a:r>
            <a:r>
              <a:rPr lang="de-AT" sz="1300" dirty="0">
                <a:solidFill>
                  <a:schemeClr val="tx1"/>
                </a:solidFill>
                <a:latin typeface="Garamond" panose="02020404030301010803" pitchFamily="18" charset="0"/>
              </a:rPr>
              <a:t>um aus seinen Routinen heraus zu steigen und </a:t>
            </a:r>
            <a:r>
              <a:rPr lang="de-AT" sz="1300" b="1" dirty="0">
                <a:solidFill>
                  <a:srgbClr val="D83A81"/>
                </a:solidFill>
                <a:latin typeface="Garamond" panose="02020404030301010803" pitchFamily="18" charset="0"/>
              </a:rPr>
              <a:t>das Leben aus einer neuen Perspektive </a:t>
            </a:r>
            <a:r>
              <a:rPr lang="de-AT" sz="1300" dirty="0">
                <a:solidFill>
                  <a:schemeClr val="tx1"/>
                </a:solidFill>
                <a:latin typeface="Garamond" panose="02020404030301010803" pitchFamily="18" charset="0"/>
              </a:rPr>
              <a:t>zu </a:t>
            </a:r>
            <a:r>
              <a:rPr lang="de-AT" sz="1300" dirty="0" smtClean="0">
                <a:solidFill>
                  <a:schemeClr val="tx1"/>
                </a:solidFill>
                <a:latin typeface="Garamond" panose="02020404030301010803" pitchFamily="18" charset="0"/>
              </a:rPr>
              <a:t>betrachten, neu zu überdenken und in der Ausrichtung eventuell zu korrigieren. </a:t>
            </a:r>
            <a:endParaRPr lang="de-AT" sz="1300" dirty="0">
              <a:solidFill>
                <a:schemeClr val="tx1"/>
              </a:solidFill>
              <a:latin typeface="Garamond" panose="02020404030301010803" pitchFamily="18" charset="0"/>
            </a:endParaRPr>
          </a:p>
          <a:p>
            <a:pPr algn="l"/>
            <a:r>
              <a:rPr lang="de-AT" sz="1300" dirty="0">
                <a:solidFill>
                  <a:schemeClr val="tx1"/>
                </a:solidFill>
                <a:latin typeface="Garamond" panose="02020404030301010803" pitchFamily="18" charset="0"/>
              </a:rPr>
              <a:t> </a:t>
            </a:r>
          </a:p>
          <a:p>
            <a:pPr algn="l"/>
            <a:r>
              <a:rPr lang="de-AT" sz="1300" dirty="0" smtClean="0">
                <a:solidFill>
                  <a:schemeClr val="tx1"/>
                </a:solidFill>
                <a:latin typeface="Garamond" panose="02020404030301010803" pitchFamily="18" charset="0"/>
              </a:rPr>
              <a:t>Wir erfahren soeben auf sehr vielen Ebenen, </a:t>
            </a:r>
            <a:r>
              <a:rPr lang="de-AT" sz="1300" dirty="0">
                <a:solidFill>
                  <a:schemeClr val="tx1"/>
                </a:solidFill>
                <a:latin typeface="Garamond" panose="02020404030301010803" pitchFamily="18" charset="0"/>
              </a:rPr>
              <a:t>wie fragil unser System ist, wie leicht es in Wanken geraten kann – weltweit. </a:t>
            </a:r>
            <a:r>
              <a:rPr lang="de-AT" sz="1300" dirty="0" smtClean="0">
                <a:solidFill>
                  <a:schemeClr val="tx1"/>
                </a:solidFill>
                <a:latin typeface="Garamond" panose="02020404030301010803" pitchFamily="18" charset="0"/>
              </a:rPr>
              <a:t>Umso wichtiger ist es, die </a:t>
            </a:r>
            <a:r>
              <a:rPr lang="de-AT" sz="1300" b="1" dirty="0" smtClean="0">
                <a:solidFill>
                  <a:srgbClr val="D83A81"/>
                </a:solidFill>
                <a:latin typeface="Garamond" panose="02020404030301010803" pitchFamily="18" charset="0"/>
              </a:rPr>
              <a:t>innere Mitte zu stärken</a:t>
            </a:r>
            <a:r>
              <a:rPr lang="de-AT" sz="1300" dirty="0" smtClean="0">
                <a:solidFill>
                  <a:schemeClr val="tx1"/>
                </a:solidFill>
                <a:latin typeface="Garamond" panose="02020404030301010803" pitchFamily="18" charset="0"/>
              </a:rPr>
              <a:t>. </a:t>
            </a:r>
            <a:r>
              <a:rPr lang="de-AT" sz="1300" dirty="0">
                <a:solidFill>
                  <a:schemeClr val="tx1"/>
                </a:solidFill>
                <a:latin typeface="Garamond" panose="02020404030301010803" pitchFamily="18" charset="0"/>
              </a:rPr>
              <a:t> </a:t>
            </a:r>
          </a:p>
          <a:p>
            <a:pPr algn="l"/>
            <a:r>
              <a:rPr lang="de-AT" sz="1300" dirty="0" smtClean="0">
                <a:solidFill>
                  <a:schemeClr val="tx1"/>
                </a:solidFill>
                <a:latin typeface="Garamond" panose="02020404030301010803" pitchFamily="18" charset="0"/>
              </a:rPr>
              <a:t>Je instabiler es im Außen wird, umso mehr sind wir gefordert, die innere Mitte zu stärken und zu nähren. Das Erfreuliche daran ist, dass wir das aktiv trainieren können und somit den Entwicklungen gelassener entgegentreten können. </a:t>
            </a:r>
          </a:p>
          <a:p>
            <a:pPr algn="l"/>
            <a:r>
              <a:rPr lang="de-AT" sz="1300" dirty="0">
                <a:solidFill>
                  <a:schemeClr val="tx1"/>
                </a:solidFill>
                <a:latin typeface="Garamond" panose="02020404030301010803" pitchFamily="18" charset="0"/>
              </a:rPr>
              <a:t> </a:t>
            </a:r>
          </a:p>
          <a:p>
            <a:pPr algn="l"/>
            <a:r>
              <a:rPr lang="de-AT" sz="1300" dirty="0">
                <a:solidFill>
                  <a:schemeClr val="tx1"/>
                </a:solidFill>
                <a:latin typeface="Garamond" panose="02020404030301010803" pitchFamily="18" charset="0"/>
              </a:rPr>
              <a:t>So manche Werte gerieten ins </a:t>
            </a:r>
            <a:r>
              <a:rPr lang="de-AT" sz="1300" dirty="0" smtClean="0">
                <a:solidFill>
                  <a:schemeClr val="tx1"/>
                </a:solidFill>
                <a:latin typeface="Garamond" panose="02020404030301010803" pitchFamily="18" charset="0"/>
              </a:rPr>
              <a:t>Wanken </a:t>
            </a:r>
            <a:r>
              <a:rPr lang="de-AT" sz="1300" dirty="0">
                <a:solidFill>
                  <a:schemeClr val="tx1"/>
                </a:solidFill>
                <a:latin typeface="Garamond" panose="02020404030301010803" pitchFamily="18" charset="0"/>
              </a:rPr>
              <a:t>und es darf eine neue Priorisierung stattfinden. In diesem 8-wöchigen Lehrgang hast du die Gelegenheit deine </a:t>
            </a:r>
            <a:r>
              <a:rPr lang="de-AT" sz="1300" b="1" dirty="0" smtClean="0">
                <a:solidFill>
                  <a:srgbClr val="D83A81"/>
                </a:solidFill>
                <a:latin typeface="Garamond" panose="02020404030301010803" pitchFamily="18" charset="0"/>
              </a:rPr>
              <a:t>Haltung</a:t>
            </a:r>
            <a:r>
              <a:rPr lang="de-AT" sz="1300" dirty="0" smtClean="0">
                <a:solidFill>
                  <a:schemeClr val="tx1"/>
                </a:solidFill>
                <a:latin typeface="Garamond" panose="02020404030301010803" pitchFamily="18" charset="0"/>
              </a:rPr>
              <a:t>, deine </a:t>
            </a:r>
            <a:r>
              <a:rPr lang="de-AT" sz="1300" b="1" dirty="0" smtClean="0">
                <a:solidFill>
                  <a:srgbClr val="D83A81"/>
                </a:solidFill>
                <a:latin typeface="Garamond" panose="02020404030301010803" pitchFamily="18" charset="0"/>
              </a:rPr>
              <a:t>Werte </a:t>
            </a:r>
            <a:r>
              <a:rPr lang="de-AT" sz="1300" dirty="0">
                <a:solidFill>
                  <a:schemeClr val="tx1"/>
                </a:solidFill>
                <a:latin typeface="Garamond" panose="02020404030301010803" pitchFamily="18" charset="0"/>
              </a:rPr>
              <a:t>und </a:t>
            </a:r>
            <a:r>
              <a:rPr lang="de-AT" sz="1300" b="1" dirty="0">
                <a:solidFill>
                  <a:srgbClr val="D83A81"/>
                </a:solidFill>
                <a:latin typeface="Garamond" panose="02020404030301010803" pitchFamily="18" charset="0"/>
              </a:rPr>
              <a:t>Einstellungen</a:t>
            </a:r>
            <a:r>
              <a:rPr lang="de-AT" sz="1300" dirty="0">
                <a:solidFill>
                  <a:schemeClr val="tx1"/>
                </a:solidFill>
                <a:latin typeface="Garamond" panose="02020404030301010803" pitchFamily="18" charset="0"/>
              </a:rPr>
              <a:t> bewusst zu machen und im Bedarfsfall zu ändern.</a:t>
            </a:r>
          </a:p>
          <a:p>
            <a:pPr algn="l"/>
            <a:r>
              <a:rPr lang="de-AT" sz="1300" dirty="0">
                <a:solidFill>
                  <a:schemeClr val="tx1"/>
                </a:solidFill>
                <a:latin typeface="Garamond" panose="02020404030301010803" pitchFamily="18" charset="0"/>
              </a:rPr>
              <a:t> </a:t>
            </a:r>
          </a:p>
          <a:p>
            <a:pPr algn="l"/>
            <a:r>
              <a:rPr lang="de-AT" sz="1300" dirty="0">
                <a:solidFill>
                  <a:schemeClr val="tx1"/>
                </a:solidFill>
                <a:latin typeface="Garamond" panose="02020404030301010803" pitchFamily="18" charset="0"/>
              </a:rPr>
              <a:t>Bezüglich Format hab ich eine Kombination aus </a:t>
            </a:r>
            <a:r>
              <a:rPr lang="de-AT" sz="1300" b="1" dirty="0">
                <a:solidFill>
                  <a:srgbClr val="D83A81"/>
                </a:solidFill>
                <a:latin typeface="Garamond" panose="02020404030301010803" pitchFamily="18" charset="0"/>
              </a:rPr>
              <a:t>Gruppen-Settings </a:t>
            </a:r>
            <a:r>
              <a:rPr lang="de-AT" sz="1300" dirty="0">
                <a:solidFill>
                  <a:schemeClr val="tx1"/>
                </a:solidFill>
                <a:latin typeface="Garamond" panose="02020404030301010803" pitchFamily="18" charset="0"/>
              </a:rPr>
              <a:t>und </a:t>
            </a:r>
            <a:r>
              <a:rPr lang="de-AT" sz="1300" b="1" dirty="0">
                <a:solidFill>
                  <a:srgbClr val="D83A81"/>
                </a:solidFill>
                <a:latin typeface="Garamond" panose="02020404030301010803" pitchFamily="18" charset="0"/>
              </a:rPr>
              <a:t>Einzel-Coachings </a:t>
            </a:r>
            <a:r>
              <a:rPr lang="de-AT" sz="1300" dirty="0">
                <a:solidFill>
                  <a:schemeClr val="tx1"/>
                </a:solidFill>
                <a:latin typeface="Garamond" panose="02020404030301010803" pitchFamily="18" charset="0"/>
              </a:rPr>
              <a:t>gewählt, da ich es für sehr bereichernd erachte bei diesem Themen auch im Austausch mit anderen zu sein, den eigenen Blick dadurch zu weiten, aber durch die Einzelbetreuung auf persönlicher Ebene auch in die Tiefe gehen zu können. </a:t>
            </a:r>
            <a:r>
              <a:rPr lang="de-AT" sz="1300" dirty="0" smtClean="0">
                <a:solidFill>
                  <a:schemeClr val="tx1"/>
                </a:solidFill>
                <a:latin typeface="Garamond" panose="02020404030301010803" pitchFamily="18" charset="0"/>
              </a:rPr>
              <a:t>In der Gruppe sind wir eher auf der </a:t>
            </a:r>
            <a:r>
              <a:rPr lang="de-AT" sz="1300" b="1" dirty="0" smtClean="0">
                <a:solidFill>
                  <a:srgbClr val="D83A81"/>
                </a:solidFill>
                <a:latin typeface="Garamond" panose="02020404030301010803" pitchFamily="18" charset="0"/>
              </a:rPr>
              <a:t>mentalen Ebene </a:t>
            </a:r>
            <a:r>
              <a:rPr lang="de-AT" sz="1300" dirty="0" smtClean="0">
                <a:solidFill>
                  <a:schemeClr val="tx1"/>
                </a:solidFill>
                <a:latin typeface="Garamond" panose="02020404030301010803" pitchFamily="18" charset="0"/>
              </a:rPr>
              <a:t>unterwegs, das Einzel-Setting bietet die Möglichkeit auch die </a:t>
            </a:r>
            <a:r>
              <a:rPr lang="de-AT" sz="1300" b="1" dirty="0" smtClean="0">
                <a:solidFill>
                  <a:srgbClr val="D83A81"/>
                </a:solidFill>
                <a:latin typeface="Garamond" panose="02020404030301010803" pitchFamily="18" charset="0"/>
              </a:rPr>
              <a:t>Gefühlswelt</a:t>
            </a:r>
            <a:r>
              <a:rPr lang="de-AT" sz="1300" dirty="0" smtClean="0">
                <a:solidFill>
                  <a:schemeClr val="tx1"/>
                </a:solidFill>
                <a:latin typeface="Garamond" panose="02020404030301010803" pitchFamily="18" charset="0"/>
              </a:rPr>
              <a:t> zu integrieren. </a:t>
            </a:r>
          </a:p>
          <a:p>
            <a:pPr algn="l"/>
            <a:endParaRPr lang="de-AT" sz="1300" dirty="0">
              <a:solidFill>
                <a:schemeClr val="tx1"/>
              </a:solidFill>
              <a:latin typeface="Garamond" panose="02020404030301010803" pitchFamily="18" charset="0"/>
            </a:endParaRPr>
          </a:p>
          <a:p>
            <a:pPr algn="l"/>
            <a:r>
              <a:rPr lang="de-AT" sz="1300" dirty="0">
                <a:latin typeface="Garamond" panose="02020404030301010803" pitchFamily="18" charset="0"/>
              </a:rPr>
              <a:t> </a:t>
            </a:r>
          </a:p>
          <a:p>
            <a:pPr algn="l"/>
            <a:endParaRPr lang="de-AT" sz="1100" dirty="0"/>
          </a:p>
        </p:txBody>
      </p:sp>
      <p:sp>
        <p:nvSpPr>
          <p:cNvPr id="6" name="Rechteck 5"/>
          <p:cNvSpPr/>
          <p:nvPr/>
        </p:nvSpPr>
        <p:spPr>
          <a:xfrm>
            <a:off x="-387424" y="-684584"/>
            <a:ext cx="7776864" cy="108012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accent1">
                  <a:lumMod val="40000"/>
                  <a:lumOff val="60000"/>
                </a:schemeClr>
              </a:solidFill>
            </a:endParaRPr>
          </a:p>
        </p:txBody>
      </p:sp>
      <p:sp>
        <p:nvSpPr>
          <p:cNvPr id="7" name="Rechteck 6"/>
          <p:cNvSpPr/>
          <p:nvPr/>
        </p:nvSpPr>
        <p:spPr>
          <a:xfrm>
            <a:off x="-387424" y="8388424"/>
            <a:ext cx="7632848" cy="108012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solidFill>
                <a:schemeClr val="accent1">
                  <a:lumMod val="40000"/>
                  <a:lumOff val="60000"/>
                </a:schemeClr>
              </a:solidFill>
            </a:endParaRPr>
          </a:p>
        </p:txBody>
      </p:sp>
      <p:sp>
        <p:nvSpPr>
          <p:cNvPr id="10" name="Textfeld 9"/>
          <p:cNvSpPr txBox="1"/>
          <p:nvPr/>
        </p:nvSpPr>
        <p:spPr>
          <a:xfrm>
            <a:off x="548680" y="6086774"/>
            <a:ext cx="2736304" cy="2462213"/>
          </a:xfrm>
          <a:prstGeom prst="rect">
            <a:avLst/>
          </a:prstGeom>
          <a:noFill/>
          <a:ln>
            <a:noFill/>
          </a:ln>
        </p:spPr>
        <p:txBody>
          <a:bodyPr wrap="square" rtlCol="0">
            <a:spAutoFit/>
          </a:bodyPr>
          <a:lstStyle/>
          <a:p>
            <a:endParaRPr lang="de-AT" sz="800" b="1" dirty="0">
              <a:latin typeface="Open Sans" panose="020B0606030504020204" pitchFamily="34" charset="0"/>
              <a:ea typeface="Open Sans" panose="020B0606030504020204" pitchFamily="34" charset="0"/>
              <a:cs typeface="Open Sans" panose="020B0606030504020204" pitchFamily="34" charset="0"/>
            </a:endParaRPr>
          </a:p>
          <a:p>
            <a:endParaRPr lang="de-AT" sz="8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Kosten</a:t>
            </a:r>
          </a:p>
          <a:p>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Der gesamte Lehrgang, </a:t>
            </a:r>
          </a:p>
          <a:p>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8 Einzel-Coachings und 8 Zoom-Sessions </a:t>
            </a:r>
          </a:p>
          <a:p>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kostet  </a:t>
            </a:r>
            <a:r>
              <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€ 1.200</a:t>
            </a:r>
            <a:r>
              <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a:t>
            </a:r>
          </a:p>
          <a:p>
            <a:r>
              <a:rPr lang="de-AT" sz="1100" b="1" dirty="0" smtClean="0">
                <a:latin typeface="Garamond" panose="02020404030301010803" pitchFamily="18" charset="0"/>
                <a:ea typeface="Open Sans" panose="020B0606030504020204" pitchFamily="34" charset="0"/>
                <a:cs typeface="Open Sans" panose="020B0606030504020204" pitchFamily="34" charset="0"/>
              </a:rPr>
              <a:t>Nur die Zoom-Sessions: </a:t>
            </a:r>
            <a:r>
              <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€ 400,-</a:t>
            </a:r>
            <a:endPar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endParaRPr>
          </a:p>
          <a:p>
            <a:endPar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a:p>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Eine Investition in dein Lebensglück. </a:t>
            </a:r>
          </a:p>
          <a:p>
            <a:r>
              <a:rPr lang="de-AT" sz="1100"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Wenn du dich darauf einlässt, können diese Wochen dein Leben verändern. </a:t>
            </a:r>
          </a:p>
          <a:p>
            <a:r>
              <a:rPr lang="de-AT" sz="11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rPr>
              <a:t>Sei es dir wert! </a:t>
            </a:r>
          </a:p>
          <a:p>
            <a:endParaRPr lang="de-AT" sz="1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de-AT" sz="1000" dirty="0"/>
          </a:p>
          <a:p>
            <a:endParaRPr lang="de-AT" sz="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Abgerundetes Rechteck 11"/>
          <p:cNvSpPr/>
          <p:nvPr/>
        </p:nvSpPr>
        <p:spPr>
          <a:xfrm>
            <a:off x="420708" y="6236990"/>
            <a:ext cx="3024336" cy="1884783"/>
          </a:xfrm>
          <a:prstGeom prst="roundRect">
            <a:avLst/>
          </a:prstGeom>
          <a:no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feld 12"/>
          <p:cNvSpPr txBox="1"/>
          <p:nvPr/>
        </p:nvSpPr>
        <p:spPr>
          <a:xfrm>
            <a:off x="321824" y="8489213"/>
            <a:ext cx="6214352" cy="553998"/>
          </a:xfrm>
          <a:prstGeom prst="rect">
            <a:avLst/>
          </a:prstGeom>
          <a:noFill/>
          <a:ln>
            <a:noFill/>
          </a:ln>
        </p:spPr>
        <p:txBody>
          <a:bodyPr wrap="square" rtlCol="0">
            <a:spAutoFit/>
          </a:bodyPr>
          <a:lstStyle/>
          <a:p>
            <a:pPr algn="ctr"/>
            <a:r>
              <a:rPr lang="de-AT" sz="1000" dirty="0" smtClean="0">
                <a:latin typeface="Garamond" panose="02020404030301010803" pitchFamily="18" charset="0"/>
              </a:rPr>
              <a:t>Wenn du noch Fragen hast oder mich vorab kennen lernen möchtest können wir gerne ein unverbindliches Telefonat oder Zoom-Gespräch vereinbaren. Schreibe mir gerne: </a:t>
            </a:r>
            <a:r>
              <a:rPr lang="de-AT" sz="1000" b="1" u="sng" dirty="0" smtClean="0">
                <a:solidFill>
                  <a:srgbClr val="D83A81"/>
                </a:solidFill>
                <a:latin typeface="Garamond" panose="02020404030301010803" pitchFamily="18" charset="0"/>
              </a:rPr>
              <a:t>glueck@heidemarie-smolka.at</a:t>
            </a:r>
          </a:p>
          <a:p>
            <a:pPr algn="ctr"/>
            <a:r>
              <a:rPr lang="de-AT" sz="1000" b="1" dirty="0" smtClean="0">
                <a:solidFill>
                  <a:srgbClr val="D83A81"/>
                </a:solidFill>
                <a:latin typeface="Garamond" panose="02020404030301010803" pitchFamily="18" charset="0"/>
                <a:ea typeface="Open Sans" panose="020B0606030504020204" pitchFamily="34" charset="0"/>
                <a:cs typeface="Open Sans" panose="020B0606030504020204" pitchFamily="34" charset="0"/>
                <a:hlinkClick r:id="rId2"/>
              </a:rPr>
              <a:t>www.heidemarie-smolka.at</a:t>
            </a:r>
            <a:r>
              <a:rPr lang="de-AT" sz="1000" b="1" dirty="0" smtClean="0">
                <a:solidFill>
                  <a:schemeClr val="tx1"/>
                </a:solidFill>
                <a:latin typeface="Garamond" panose="02020404030301010803" pitchFamily="18" charset="0"/>
                <a:ea typeface="Open Sans" panose="020B0606030504020204" pitchFamily="34" charset="0"/>
                <a:cs typeface="Open Sans" panose="020B0606030504020204" pitchFamily="34" charset="0"/>
              </a:rPr>
              <a:t>  +43 676 4456756</a:t>
            </a:r>
            <a:endParaRPr lang="de-AT" sz="800" dirty="0" smtClean="0">
              <a:solidFill>
                <a:schemeClr val="tx1"/>
              </a:solidFill>
              <a:latin typeface="Garamond" panose="02020404030301010803" pitchFamily="18" charset="0"/>
              <a:ea typeface="Open Sans" panose="020B0606030504020204" pitchFamily="34" charset="0"/>
              <a:cs typeface="Open Sans" panose="020B0606030504020204" pitchFamily="34" charset="0"/>
            </a:endParaRPr>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3056" y="5976344"/>
            <a:ext cx="2603120" cy="2145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415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Bildschirmpräsentation (4:3)</PresentationFormat>
  <Paragraphs>56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Dein persönlicher Mini-Glücks-Lehrgang Das Leben richtig gut meistern </vt:lpstr>
      <vt:lpstr>Dein persönlicher Mini-Glücks-Lehrgang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in den Frühling Dein persönlicher Mini- Glücks-Lehrgang</dc:title>
  <dc:creator>Heidi</dc:creator>
  <cp:lastModifiedBy>Heidi</cp:lastModifiedBy>
  <cp:revision>32</cp:revision>
  <cp:lastPrinted>2022-02-21T11:17:48Z</cp:lastPrinted>
  <dcterms:created xsi:type="dcterms:W3CDTF">2022-02-16T14:34:39Z</dcterms:created>
  <dcterms:modified xsi:type="dcterms:W3CDTF">2022-03-13T16:42:50Z</dcterms:modified>
</cp:coreProperties>
</file>